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D1"/>
    <a:srgbClr val="FFFDF7"/>
    <a:srgbClr val="FDD735"/>
    <a:srgbClr val="FFC305"/>
    <a:srgbClr val="299B90"/>
    <a:srgbClr val="FCC305"/>
    <a:srgbClr val="FCA508"/>
    <a:srgbClr val="FCCE08"/>
    <a:srgbClr val="9E0000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5" d="100"/>
          <a:sy n="125" d="100"/>
        </p:scale>
        <p:origin x="96" y="-1652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375" cy="498966"/>
          </a:xfrm>
          <a:prstGeom prst="rect">
            <a:avLst/>
          </a:prstGeom>
        </p:spPr>
        <p:txBody>
          <a:bodyPr vert="horz" lIns="92207" tIns="46104" rIns="92207" bIns="461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07" tIns="46104" rIns="92207" bIns="46104" rtlCol="0"/>
          <a:lstStyle>
            <a:lvl1pPr algn="r">
              <a:defRPr sz="1200"/>
            </a:lvl1pPr>
          </a:lstStyle>
          <a:p>
            <a:fld id="{DF6D5D2F-9203-44D4-849F-AAE0A66A7758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6855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7" tIns="46104" rIns="92207" bIns="461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4" cy="3913365"/>
          </a:xfrm>
          <a:prstGeom prst="rect">
            <a:avLst/>
          </a:prstGeom>
        </p:spPr>
        <p:txBody>
          <a:bodyPr vert="horz" lIns="92207" tIns="46104" rIns="92207" bIns="461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372"/>
            <a:ext cx="2950375" cy="498966"/>
          </a:xfrm>
          <a:prstGeom prst="rect">
            <a:avLst/>
          </a:prstGeom>
        </p:spPr>
        <p:txBody>
          <a:bodyPr vert="horz" lIns="92207" tIns="46104" rIns="92207" bIns="461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07" tIns="46104" rIns="92207" bIns="46104" rtlCol="0" anchor="b"/>
          <a:lstStyle>
            <a:lvl1pPr algn="r">
              <a:defRPr sz="1200"/>
            </a:lvl1pPr>
          </a:lstStyle>
          <a:p>
            <a:fld id="{037C2BBA-59D0-48B4-BB49-5EE602164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3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52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5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6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0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6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72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49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20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CEED-4687-425C-9697-D87E1341273A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6E16-263F-48BE-9DA0-586F1FE3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1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wate-glocal.j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AA6EF8-77D9-A3D7-EE3F-3DBD8255CD50}"/>
              </a:ext>
            </a:extLst>
          </p:cNvPr>
          <p:cNvSpPr/>
          <p:nvPr/>
        </p:nvSpPr>
        <p:spPr>
          <a:xfrm>
            <a:off x="-49741" y="-121100"/>
            <a:ext cx="7671384" cy="10801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21D4F4E-78DA-4F33-9EE4-5F77E2CD2FB7}"/>
              </a:ext>
            </a:extLst>
          </p:cNvPr>
          <p:cNvGrpSpPr/>
          <p:nvPr/>
        </p:nvGrpSpPr>
        <p:grpSpPr>
          <a:xfrm>
            <a:off x="533272" y="5279892"/>
            <a:ext cx="7159745" cy="4047565"/>
            <a:chOff x="783167" y="6117886"/>
            <a:chExt cx="7159745" cy="4047565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8361992F-7A27-4891-BA99-70C24E41B309}"/>
                </a:ext>
              </a:extLst>
            </p:cNvPr>
            <p:cNvSpPr/>
            <p:nvPr/>
          </p:nvSpPr>
          <p:spPr>
            <a:xfrm>
              <a:off x="783167" y="6750146"/>
              <a:ext cx="743728" cy="7424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oli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0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en-US" altLang="ja-JP" sz="10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Entry</a:t>
              </a:r>
            </a:p>
            <a:p>
              <a:pPr algn="ctr"/>
              <a:r>
                <a:rPr kumimoji="1" lang="en-US" altLang="ja-JP" sz="10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criteria</a:t>
              </a:r>
            </a:p>
            <a:p>
              <a:pPr algn="ctr"/>
              <a:endPara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9E212343-D3B9-4E7A-83EA-6F48B506D5A7}"/>
                </a:ext>
              </a:extLst>
            </p:cNvPr>
            <p:cNvSpPr/>
            <p:nvPr/>
          </p:nvSpPr>
          <p:spPr>
            <a:xfrm>
              <a:off x="793329" y="8422252"/>
              <a:ext cx="743728" cy="7400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oli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How to apply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B21F5DC5-E4EE-46A0-8B0F-2854AD9F9D04}"/>
                </a:ext>
              </a:extLst>
            </p:cNvPr>
            <p:cNvSpPr txBox="1"/>
            <p:nvPr/>
          </p:nvSpPr>
          <p:spPr>
            <a:xfrm>
              <a:off x="1693830" y="6773840"/>
              <a:ext cx="6249082" cy="9579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ja-JP" altLang="en-US" sz="900" dirty="0"/>
                <a:t>〇　</a:t>
              </a:r>
              <a:r>
                <a:rPr kumimoji="1" lang="en-US" altLang="ja-JP" sz="900" dirty="0"/>
                <a:t>Foreign students or Jet </a:t>
              </a:r>
              <a:r>
                <a:rPr kumimoji="1" lang="en-US" altLang="ja-JP" sz="900" dirty="0" err="1"/>
                <a:t>Programme</a:t>
              </a:r>
              <a:r>
                <a:rPr kumimoji="1" lang="en-US" altLang="ja-JP" sz="900" dirty="0"/>
                <a:t> participants who have an interest in working in Japan</a:t>
              </a:r>
              <a:endParaRPr kumimoji="1" lang="ja-JP" altLang="en-US" sz="900" dirty="0"/>
            </a:p>
            <a:p>
              <a:pPr algn="just">
                <a:lnSpc>
                  <a:spcPct val="150000"/>
                </a:lnSpc>
              </a:pPr>
              <a:r>
                <a:rPr kumimoji="1" lang="ja-JP" altLang="en-US" sz="900" dirty="0"/>
                <a:t>〇　</a:t>
              </a:r>
              <a:r>
                <a:rPr kumimoji="1" lang="en-US" altLang="ja-JP" sz="900" dirty="0"/>
                <a:t>Jet </a:t>
              </a:r>
              <a:r>
                <a:rPr kumimoji="1" lang="en-US" altLang="ja-JP" sz="900" dirty="0" err="1"/>
                <a:t>Programme</a:t>
              </a:r>
              <a:r>
                <a:rPr kumimoji="1" lang="en-US" altLang="ja-JP" sz="900" dirty="0"/>
                <a:t> participants who have gotten permission from their contracting organizations </a:t>
              </a:r>
              <a:endParaRPr kumimoji="1" lang="ja-JP" altLang="en-US" sz="900" dirty="0"/>
            </a:p>
            <a:p>
              <a:pPr algn="just">
                <a:lnSpc>
                  <a:spcPct val="150000"/>
                </a:lnSpc>
              </a:pPr>
              <a:r>
                <a:rPr kumimoji="1" lang="ja-JP" altLang="en-US" sz="900" dirty="0"/>
                <a:t>〇　</a:t>
              </a:r>
              <a:r>
                <a:rPr kumimoji="1" lang="en-US" altLang="ja-JP" sz="900" dirty="0"/>
                <a:t>Those with Japanese proficient enough to participate in the internship</a:t>
              </a:r>
              <a:endParaRPr kumimoji="1" lang="ja-JP" altLang="en-US" sz="900" dirty="0"/>
            </a:p>
            <a:p>
              <a:pPr algn="just">
                <a:lnSpc>
                  <a:spcPct val="150000"/>
                </a:lnSpc>
              </a:pPr>
              <a:endParaRPr kumimoji="1" lang="ja-JP" altLang="en-US" sz="1050" dirty="0">
                <a:solidFill>
                  <a:srgbClr val="6C775B"/>
                </a:solidFill>
              </a:endParaRPr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48EBE5DD-D8DF-410B-A6BA-F84DD5123520}"/>
                </a:ext>
              </a:extLst>
            </p:cNvPr>
            <p:cNvSpPr/>
            <p:nvPr/>
          </p:nvSpPr>
          <p:spPr>
            <a:xfrm>
              <a:off x="783167" y="6131404"/>
              <a:ext cx="743728" cy="53181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oli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Who can enter</a:t>
              </a: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BDA8AA03-D1E9-489D-9559-257D20CE4226}"/>
                </a:ext>
              </a:extLst>
            </p:cNvPr>
            <p:cNvSpPr txBox="1"/>
            <p:nvPr/>
          </p:nvSpPr>
          <p:spPr>
            <a:xfrm>
              <a:off x="1693805" y="6117886"/>
              <a:ext cx="5035908" cy="819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ja-JP" altLang="en-US" sz="1050" dirty="0"/>
                <a:t>〇　</a:t>
              </a:r>
              <a:r>
                <a:rPr kumimoji="1" lang="en-US" altLang="ja-JP" sz="1050" dirty="0"/>
                <a:t>Foreign students In Iwate</a:t>
              </a:r>
              <a:r>
                <a:rPr kumimoji="1" lang="ja-JP" altLang="en-US" sz="1000" dirty="0"/>
                <a:t>（</a:t>
              </a:r>
              <a:r>
                <a:rPr kumimoji="1" lang="en-US" altLang="ja-JP" sz="1000" dirty="0"/>
                <a:t>We won’t ask what year you are or your major</a:t>
              </a:r>
              <a:r>
                <a:rPr kumimoji="1" lang="ja-JP" altLang="en-US" sz="1000" dirty="0"/>
                <a:t>）</a:t>
              </a:r>
            </a:p>
            <a:p>
              <a:pPr algn="just">
                <a:lnSpc>
                  <a:spcPct val="150000"/>
                </a:lnSpc>
              </a:pPr>
              <a:r>
                <a:rPr kumimoji="1" lang="ja-JP" altLang="en-US" sz="1050" dirty="0"/>
                <a:t>〇　</a:t>
              </a:r>
              <a:r>
                <a:rPr kumimoji="1" lang="en-US" altLang="ja-JP" sz="1050" dirty="0"/>
                <a:t>Jet </a:t>
              </a:r>
              <a:r>
                <a:rPr kumimoji="1" lang="en-US" altLang="ja-JP" sz="1050" dirty="0" err="1"/>
                <a:t>Programme</a:t>
              </a:r>
              <a:r>
                <a:rPr kumimoji="1" lang="en-US" altLang="ja-JP" sz="1050" dirty="0"/>
                <a:t> participants from anywhere in Japan</a:t>
              </a:r>
              <a:endParaRPr kumimoji="1" lang="ja-JP" altLang="en-US" sz="1050" dirty="0"/>
            </a:p>
            <a:p>
              <a:pPr algn="just">
                <a:lnSpc>
                  <a:spcPct val="150000"/>
                </a:lnSpc>
              </a:pPr>
              <a:r>
                <a:rPr kumimoji="1" lang="ja-JP" altLang="en-US" sz="1050" dirty="0"/>
                <a:t>　</a:t>
              </a:r>
              <a:endParaRPr kumimoji="1" lang="en-US" altLang="ja-JP" sz="1050" dirty="0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682CE2AE-7754-4CF3-B503-C44E8551347F}"/>
                </a:ext>
              </a:extLst>
            </p:cNvPr>
            <p:cNvSpPr/>
            <p:nvPr/>
          </p:nvSpPr>
          <p:spPr>
            <a:xfrm>
              <a:off x="793329" y="7614452"/>
              <a:ext cx="743728" cy="677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oli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Cost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2C5A558B-86EC-4513-9A65-2DBAEF39E9CA}"/>
                </a:ext>
              </a:extLst>
            </p:cNvPr>
            <p:cNvSpPr txBox="1"/>
            <p:nvPr/>
          </p:nvSpPr>
          <p:spPr>
            <a:xfrm>
              <a:off x="1693804" y="7548126"/>
              <a:ext cx="6115765" cy="13042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ja-JP" altLang="en-US" sz="1050" dirty="0"/>
                <a:t>〇　</a:t>
              </a:r>
              <a:r>
                <a:rPr kumimoji="1" lang="en-US" altLang="ja-JP" sz="1050" dirty="0"/>
                <a:t>Travelling expenses, accommodation, etc. are the responsibility of the individual</a:t>
              </a:r>
              <a:endParaRPr kumimoji="1" lang="ja-JP" altLang="en-US" sz="1050" dirty="0"/>
            </a:p>
            <a:p>
              <a:pPr algn="just">
                <a:lnSpc>
                  <a:spcPct val="150000"/>
                </a:lnSpc>
              </a:pPr>
              <a:r>
                <a:rPr kumimoji="1" lang="en-US" altLang="ja-JP" sz="1050" dirty="0"/>
                <a:t>※A maximum of 5000 yen per person per night towards accommodation can be subsidized with this program. </a:t>
              </a:r>
              <a:endParaRPr kumimoji="1" lang="ja-JP" altLang="en-US" sz="1050" dirty="0"/>
            </a:p>
            <a:p>
              <a:pPr algn="just">
                <a:lnSpc>
                  <a:spcPct val="150000"/>
                </a:lnSpc>
              </a:pPr>
              <a:r>
                <a:rPr kumimoji="1" lang="ja-JP" altLang="en-US" sz="1050" dirty="0"/>
                <a:t>　　</a:t>
              </a:r>
              <a:r>
                <a:rPr kumimoji="1" lang="en-US" altLang="ja-JP" sz="1050" dirty="0"/>
                <a:t>This is an unpaid internship.</a:t>
              </a:r>
              <a:endParaRPr kumimoji="1" lang="ja-JP" altLang="en-US" sz="1050" dirty="0"/>
            </a:p>
            <a:p>
              <a:pPr algn="just">
                <a:lnSpc>
                  <a:spcPct val="150000"/>
                </a:lnSpc>
              </a:pPr>
              <a:endParaRPr kumimoji="1" lang="ja-JP" altLang="en-US" sz="1050" dirty="0">
                <a:solidFill>
                  <a:srgbClr val="6C775B"/>
                </a:solidFill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E3E1758C-EF42-47C0-9148-159FDFB05DDD}"/>
                </a:ext>
              </a:extLst>
            </p:cNvPr>
            <p:cNvSpPr/>
            <p:nvPr/>
          </p:nvSpPr>
          <p:spPr>
            <a:xfrm>
              <a:off x="793329" y="9300299"/>
              <a:ext cx="743728" cy="7391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oli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Contact</a:t>
              </a: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95CC65A2-1C47-4A93-ADCF-44839C606297}"/>
                </a:ext>
              </a:extLst>
            </p:cNvPr>
            <p:cNvSpPr txBox="1"/>
            <p:nvPr/>
          </p:nvSpPr>
          <p:spPr>
            <a:xfrm>
              <a:off x="1742051" y="9240646"/>
              <a:ext cx="5433800" cy="9248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en-US" altLang="ja-JP" sz="900" dirty="0"/>
                <a:t>Iwate Global Human Resources Development Council (Within Iwate International Association)</a:t>
              </a:r>
            </a:p>
            <a:p>
              <a:pPr algn="just">
                <a:lnSpc>
                  <a:spcPct val="150000"/>
                </a:lnSpc>
              </a:pPr>
              <a:r>
                <a:rPr kumimoji="1" lang="en-US" altLang="ja-JP" sz="900" dirty="0"/>
                <a:t>〒020-0045 </a:t>
              </a:r>
              <a:r>
                <a:rPr kumimoji="1" lang="en-US" altLang="ja-JP" sz="900" dirty="0" err="1"/>
                <a:t>Moriokaekinishidori</a:t>
              </a:r>
              <a:r>
                <a:rPr kumimoji="1" lang="en-US" altLang="ja-JP" sz="900" dirty="0"/>
                <a:t>, Morioka, Iwate 1-7-1 Aiina 5F</a:t>
              </a:r>
            </a:p>
            <a:p>
              <a:pPr algn="just">
                <a:lnSpc>
                  <a:spcPct val="150000"/>
                </a:lnSpc>
              </a:pPr>
              <a:r>
                <a:rPr kumimoji="1" lang="en-US" altLang="ja-JP" sz="900" dirty="0"/>
                <a:t>TEL</a:t>
              </a:r>
              <a:r>
                <a:rPr kumimoji="1" lang="ja-JP" altLang="en-US" sz="900" dirty="0"/>
                <a:t>：</a:t>
              </a:r>
              <a:r>
                <a:rPr kumimoji="1" lang="en-US" altLang="ja-JP" sz="900" dirty="0"/>
                <a:t>019-654-8900 </a:t>
              </a:r>
              <a:r>
                <a:rPr kumimoji="1" lang="ja-JP" altLang="en-US" sz="900" dirty="0"/>
                <a:t>　</a:t>
              </a:r>
              <a:r>
                <a:rPr kumimoji="1" lang="en-US" altLang="ja-JP" sz="900" dirty="0"/>
                <a:t>FAX : 019-654-8922</a:t>
              </a:r>
              <a:r>
                <a:rPr kumimoji="1" lang="ja-JP" altLang="en-US" sz="900" dirty="0"/>
                <a:t>　</a:t>
              </a:r>
              <a:r>
                <a:rPr kumimoji="1" lang="en-US" altLang="ja-JP" sz="900" dirty="0"/>
                <a:t>Email </a:t>
              </a:r>
              <a:r>
                <a:rPr kumimoji="1" lang="ja-JP" altLang="en-US" sz="900" dirty="0"/>
                <a:t>：</a:t>
              </a:r>
              <a:r>
                <a:rPr kumimoji="1" lang="en-US" altLang="ja-JP" sz="900" dirty="0"/>
                <a:t>glocal-iwate@iwate-ia.or.jp</a:t>
              </a:r>
            </a:p>
            <a:p>
              <a:pPr algn="just">
                <a:lnSpc>
                  <a:spcPct val="150000"/>
                </a:lnSpc>
              </a:pPr>
              <a:endParaRPr kumimoji="1" lang="en-US" altLang="ja-JP" sz="1000" dirty="0"/>
            </a:p>
          </p:txBody>
        </p:sp>
      </p:grp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D781CBB7-01FA-4DE9-B274-5EDD50AFD620}"/>
              </a:ext>
            </a:extLst>
          </p:cNvPr>
          <p:cNvSpPr/>
          <p:nvPr/>
        </p:nvSpPr>
        <p:spPr>
          <a:xfrm>
            <a:off x="536117" y="9305432"/>
            <a:ext cx="1276372" cy="60620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35A2FF9-4EE8-42CE-A8CD-E985AC6E5C02}"/>
              </a:ext>
            </a:extLst>
          </p:cNvPr>
          <p:cNvSpPr txBox="1"/>
          <p:nvPr/>
        </p:nvSpPr>
        <p:spPr>
          <a:xfrm>
            <a:off x="1775825" y="9426326"/>
            <a:ext cx="5223453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ja-JP" sz="1050" dirty="0">
                <a:latin typeface="游ゴシック 本文"/>
                <a:ea typeface="Cambria" panose="02040503050406030204" pitchFamily="18" charset="0"/>
                <a:cs typeface="Calibri" panose="020F0502020204030204" pitchFamily="34" charset="0"/>
              </a:rPr>
              <a:t>Iwate Global Human Resources Development Council </a:t>
            </a:r>
            <a:r>
              <a:rPr kumimoji="1" lang="ja-JP" altLang="en-US" sz="1050" dirty="0">
                <a:solidFill>
                  <a:schemeClr val="bg2">
                    <a:lumMod val="25000"/>
                  </a:schemeClr>
                </a:solidFill>
                <a:latin typeface="游ゴシック 本文"/>
                <a:cs typeface="Calibri" panose="020F0502020204030204" pitchFamily="34" charset="0"/>
              </a:rPr>
              <a:t>：</a:t>
            </a:r>
            <a:r>
              <a:rPr kumimoji="1" lang="en-US" altLang="ja-JP" sz="1050" dirty="0">
                <a:solidFill>
                  <a:schemeClr val="bg2">
                    <a:lumMod val="25000"/>
                  </a:schemeClr>
                </a:solidFill>
                <a:latin typeface="游ゴシック 本文"/>
                <a:cs typeface="Times New Roman" panose="02020603050405020304" pitchFamily="18" charset="0"/>
              </a:rPr>
              <a:t>https://www.iwate-glocal.jp/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B5EB982-53B6-472C-BA2C-216FB981831C}"/>
              </a:ext>
            </a:extLst>
          </p:cNvPr>
          <p:cNvSpPr txBox="1"/>
          <p:nvPr/>
        </p:nvSpPr>
        <p:spPr>
          <a:xfrm>
            <a:off x="481267" y="9976273"/>
            <a:ext cx="51642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00" dirty="0">
                <a:latin typeface="Calibri" panose="020F0502020204030204" pitchFamily="34" charset="0"/>
                <a:cs typeface="Calibri" panose="020F0502020204030204" pitchFamily="34" charset="0"/>
              </a:rPr>
              <a:t>Organized by Iwate Global Human Resources Development Council </a:t>
            </a:r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000" dirty="0">
                <a:latin typeface="Calibri" panose="020F0502020204030204" pitchFamily="34" charset="0"/>
                <a:cs typeface="Calibri" panose="020F0502020204030204" pitchFamily="34" charset="0"/>
              </a:rPr>
              <a:t>This event is subsidized by the Council of Local Authorities for International Relations (CLAIR).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9357B3F-E4E9-4B3D-9ABC-E4FD58212F1D}"/>
              </a:ext>
            </a:extLst>
          </p:cNvPr>
          <p:cNvSpPr/>
          <p:nvPr/>
        </p:nvSpPr>
        <p:spPr>
          <a:xfrm>
            <a:off x="536116" y="9312225"/>
            <a:ext cx="6463162" cy="60620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E3C11F-3EFC-46D4-BBBB-928D4EF0527C}"/>
              </a:ext>
            </a:extLst>
          </p:cNvPr>
          <p:cNvSpPr txBox="1"/>
          <p:nvPr/>
        </p:nvSpPr>
        <p:spPr>
          <a:xfrm>
            <a:off x="291812" y="753106"/>
            <a:ext cx="7671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pc="300" dirty="0">
                <a:ln w="1270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Iwate foreign residents! </a:t>
            </a:r>
          </a:p>
          <a:p>
            <a:pPr algn="ctr"/>
            <a:r>
              <a:rPr kumimoji="1" lang="en-US" altLang="ja-JP" sz="3600" b="1" dirty="0">
                <a:ln w="1270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ea"/>
                <a:cs typeface="Calibri" panose="020F0502020204030204" pitchFamily="34" charset="0"/>
              </a:rPr>
              <a:t>Would you like to participate </a:t>
            </a:r>
          </a:p>
          <a:p>
            <a:pPr algn="ctr"/>
            <a:r>
              <a:rPr kumimoji="1" lang="en-US" altLang="ja-JP" sz="3600" b="1" dirty="0">
                <a:ln w="1270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ea"/>
                <a:cs typeface="Calibri" panose="020F0502020204030204" pitchFamily="34" charset="0"/>
              </a:rPr>
              <a:t>in an internship?</a:t>
            </a:r>
            <a:br>
              <a:rPr kumimoji="1" lang="en-US" altLang="ja-JP" sz="3600" b="1" spc="600" dirty="0">
                <a:ln w="1270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ea"/>
                <a:cs typeface="Calibri" panose="020F0502020204030204" pitchFamily="34" charset="0"/>
              </a:rPr>
            </a:br>
            <a:endParaRPr kumimoji="1" lang="en-US" altLang="ja-JP" sz="3600" b="1" dirty="0">
              <a:ln w="1270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+mn-ea"/>
              <a:cs typeface="Calibri" panose="020F050202020403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3E1758C-EF42-47C0-9148-159FDFB05DDD}"/>
              </a:ext>
            </a:extLst>
          </p:cNvPr>
          <p:cNvSpPr/>
          <p:nvPr/>
        </p:nvSpPr>
        <p:spPr>
          <a:xfrm>
            <a:off x="551003" y="9216975"/>
            <a:ext cx="840991" cy="783118"/>
          </a:xfrm>
          <a:prstGeom prst="rect">
            <a:avLst/>
          </a:prstGeom>
          <a:noFill/>
          <a:ln w="9525">
            <a:noFill/>
            <a:prstDash val="solid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CA" altLang="ja-JP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Website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C5A558B-86EC-4513-9A65-2DBAEF39E9CA}"/>
              </a:ext>
            </a:extLst>
          </p:cNvPr>
          <p:cNvSpPr txBox="1"/>
          <p:nvPr/>
        </p:nvSpPr>
        <p:spPr>
          <a:xfrm>
            <a:off x="1469541" y="7667596"/>
            <a:ext cx="58360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ja-JP" altLang="en-US" sz="1050" dirty="0"/>
              <a:t>〇 </a:t>
            </a:r>
            <a:r>
              <a:rPr kumimoji="1" lang="en-US" altLang="ja-JP" sz="1050" dirty="0"/>
              <a:t>Please download and fill out the entry sheet on our website and send it to glocal-iwate@iwate-ia.or.jp</a:t>
            </a:r>
          </a:p>
          <a:p>
            <a:pPr algn="just">
              <a:lnSpc>
                <a:spcPct val="150000"/>
              </a:lnSpc>
            </a:pPr>
            <a:r>
              <a:rPr kumimoji="1" lang="ja-JP" altLang="en-US" sz="1050" dirty="0"/>
              <a:t>　</a:t>
            </a:r>
            <a:r>
              <a:rPr kumimoji="1" lang="en-US" altLang="ja-JP" sz="1050" dirty="0"/>
              <a:t>Application deadline</a:t>
            </a:r>
            <a:r>
              <a:rPr kumimoji="1" lang="en-US" altLang="ja-JP" sz="1050"/>
              <a:t>: Friday  </a:t>
            </a:r>
            <a:r>
              <a:rPr kumimoji="1" lang="en-US" altLang="ja-JP" sz="1050" dirty="0"/>
              <a:t>February 16</a:t>
            </a:r>
            <a:r>
              <a:rPr kumimoji="1" lang="en-US" altLang="ja-JP" sz="1050" baseline="30000" dirty="0"/>
              <a:t>st</a:t>
            </a:r>
            <a:r>
              <a:rPr kumimoji="1" lang="en-US" altLang="ja-JP" sz="1050" dirty="0"/>
              <a:t> 2024 </a:t>
            </a:r>
            <a:endParaRPr kumimoji="1" lang="ja-JP" altLang="en-US" sz="1050" dirty="0"/>
          </a:p>
          <a:p>
            <a:pPr algn="just">
              <a:lnSpc>
                <a:spcPct val="150000"/>
              </a:lnSpc>
            </a:pPr>
            <a:endParaRPr kumimoji="1" lang="ja-JP" altLang="en-US" sz="1050" dirty="0"/>
          </a:p>
        </p:txBody>
      </p:sp>
      <p:sp>
        <p:nvSpPr>
          <p:cNvPr id="5" name="正方形/長方形 4"/>
          <p:cNvSpPr/>
          <p:nvPr/>
        </p:nvSpPr>
        <p:spPr>
          <a:xfrm>
            <a:off x="536115" y="3501908"/>
            <a:ext cx="6603067" cy="1627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DA8AA03-D1E9-489D-9559-257D20CE4226}"/>
              </a:ext>
            </a:extLst>
          </p:cNvPr>
          <p:cNvSpPr txBox="1"/>
          <p:nvPr/>
        </p:nvSpPr>
        <p:spPr>
          <a:xfrm>
            <a:off x="611713" y="2361412"/>
            <a:ext cx="631196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ja-JP" sz="1050" b="1" dirty="0">
                <a:solidFill>
                  <a:schemeClr val="bg2">
                    <a:lumMod val="25000"/>
                  </a:schemeClr>
                </a:solidFill>
              </a:rPr>
              <a:t>To everyone who is a foreign student or who is a Jet </a:t>
            </a:r>
            <a:r>
              <a:rPr kumimoji="1" lang="en-US" altLang="ja-JP" sz="1050" b="1" dirty="0" err="1">
                <a:solidFill>
                  <a:schemeClr val="bg2">
                    <a:lumMod val="25000"/>
                  </a:schemeClr>
                </a:solidFill>
              </a:rPr>
              <a:t>Programme</a:t>
            </a:r>
            <a:r>
              <a:rPr kumimoji="1" lang="en-US" altLang="ja-JP" sz="1050" b="1" dirty="0">
                <a:solidFill>
                  <a:schemeClr val="bg2">
                    <a:lumMod val="25000"/>
                  </a:schemeClr>
                </a:solidFill>
              </a:rPr>
              <a:t> participant who is looking for further job opportunities! Would you like the chance to experience working at a Japanese company?</a:t>
            </a:r>
            <a:endParaRPr kumimoji="1" lang="ja-JP" altLang="en-US" sz="10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291812" y="309259"/>
            <a:ext cx="3366197" cy="28128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48A9608-C02C-4441-8D66-8562E0131C84}"/>
              </a:ext>
            </a:extLst>
          </p:cNvPr>
          <p:cNvSpPr txBox="1"/>
          <p:nvPr/>
        </p:nvSpPr>
        <p:spPr>
          <a:xfrm>
            <a:off x="431807" y="334003"/>
            <a:ext cx="3073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PｺﾞｼｯｸM" panose="020B0600000000000000" pitchFamily="50" charset="-128"/>
                <a:cs typeface="Arial" panose="020B0604020202020204" pitchFamily="34" charset="0"/>
              </a:rPr>
              <a:t>The Iwate Global Internship Program 2023</a:t>
            </a:r>
            <a:endParaRPr kumimoji="1" lang="ja-JP" altLang="en-US" sz="11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HGPｺﾞｼｯｸM" panose="020B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DA8AA03-D1E9-489D-9559-257D20CE4226}"/>
              </a:ext>
            </a:extLst>
          </p:cNvPr>
          <p:cNvSpPr txBox="1"/>
          <p:nvPr/>
        </p:nvSpPr>
        <p:spPr>
          <a:xfrm>
            <a:off x="600209" y="3687855"/>
            <a:ext cx="6574660" cy="1495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・</a:t>
            </a:r>
            <a:r>
              <a:rPr kumimoji="1" lang="en-US" altLang="ja-JP" sz="14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MIKUNI CORPORATION </a:t>
            </a:r>
            <a:r>
              <a:rPr lang="en-US" altLang="ja-JP" sz="1200" b="1" i="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</a:rPr>
              <a:t>Morioka Operation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kumimoji="1" lang="en-US" altLang="ja-JP" sz="12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(Takizawa City)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・</a:t>
            </a:r>
            <a:r>
              <a:rPr kumimoji="1" lang="en-US" altLang="ja-JP" sz="14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Ark-net Ltd. </a:t>
            </a:r>
            <a:r>
              <a:rPr kumimoji="1" lang="en-US" altLang="ja-JP" sz="1200" b="1" dirty="0">
                <a:solidFill>
                  <a:schemeClr val="bg2">
                    <a:lumMod val="25000"/>
                  </a:schemeClr>
                </a:solidFill>
              </a:rPr>
              <a:t>(Morioka City)</a:t>
            </a:r>
          </a:p>
          <a:p>
            <a:pPr algn="just">
              <a:lnSpc>
                <a:spcPct val="170000"/>
              </a:lnSpc>
            </a:pPr>
            <a:r>
              <a:rPr kumimoji="1" lang="ja-JP" altLang="en-US" sz="900" b="1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kumimoji="1" lang="en-US" altLang="ja-JP" sz="900" b="1" dirty="0">
                <a:solidFill>
                  <a:schemeClr val="bg2">
                    <a:lumMod val="25000"/>
                  </a:schemeClr>
                </a:solidFill>
              </a:rPr>
              <a:t>※We will decide on a concrete schedule after consulting with the participants and hosting companies</a:t>
            </a:r>
            <a:endParaRPr kumimoji="1" lang="ja-JP" altLang="en-US" sz="9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17000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</a:rPr>
              <a:t>Please check company information and internship details using the following link or QR code </a:t>
            </a:r>
            <a:r>
              <a:rPr kumimoji="1" lang="en-US" altLang="ja-JP" sz="800" b="1" dirty="0">
                <a:solidFill>
                  <a:srgbClr val="6C775B"/>
                </a:solidFill>
                <a:hlinkClick r:id="rId2"/>
              </a:rPr>
              <a:t>https://www.iwate-glocal.jp/ </a:t>
            </a:r>
            <a:r>
              <a:rPr kumimoji="1" lang="ja-JP" altLang="en-US" sz="800" b="1" dirty="0">
                <a:solidFill>
                  <a:schemeClr val="bg2">
                    <a:lumMod val="25000"/>
                  </a:schemeClr>
                </a:solidFill>
                <a:latin typeface="游ゴシック 本文"/>
              </a:rPr>
              <a:t>　</a:t>
            </a:r>
            <a:endParaRPr kumimoji="1" lang="en-US" altLang="ja-JP" sz="800" b="1" dirty="0">
              <a:solidFill>
                <a:srgbClr val="6C775B"/>
              </a:solidFill>
              <a:latin typeface="游ゴシック 本文"/>
            </a:endParaRPr>
          </a:p>
          <a:p>
            <a:pPr algn="just">
              <a:lnSpc>
                <a:spcPct val="150000"/>
              </a:lnSpc>
            </a:pPr>
            <a:endParaRPr kumimoji="1" lang="en-US" altLang="ja-JP" sz="1050" b="1" dirty="0">
              <a:solidFill>
                <a:srgbClr val="6C775B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5529" y="3210776"/>
            <a:ext cx="2839555" cy="4192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BE3C11F-3EFC-46D4-BBBB-928D4EF0527C}"/>
              </a:ext>
            </a:extLst>
          </p:cNvPr>
          <p:cNvSpPr txBox="1"/>
          <p:nvPr/>
        </p:nvSpPr>
        <p:spPr>
          <a:xfrm>
            <a:off x="767664" y="3023551"/>
            <a:ext cx="2890346" cy="59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5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Participating businesses 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6200757" y="3758157"/>
            <a:ext cx="739468" cy="712746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9DBB961-7A75-006C-635E-B653E2AB5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346" y="3808124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4054</TotalTime>
  <Words>336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游ゴシック 本文</vt:lpstr>
      <vt:lpstr>arial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IIA11073</dc:creator>
  <cp:lastModifiedBy>user</cp:lastModifiedBy>
  <cp:revision>322</cp:revision>
  <cp:lastPrinted>2023-07-31T03:13:06Z</cp:lastPrinted>
  <dcterms:created xsi:type="dcterms:W3CDTF">2016-07-20T01:33:23Z</dcterms:created>
  <dcterms:modified xsi:type="dcterms:W3CDTF">2023-07-31T03:13:08Z</dcterms:modified>
</cp:coreProperties>
</file>